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B2973F51-D123-43B1-B188-4BC1F70C49A6}" type="datetimeFigureOut">
              <a:rPr lang="es-MX" smtClean="0"/>
              <a:pPr/>
              <a:t>22/01/2014</a:t>
            </a:fld>
            <a:endParaRPr lang="es-MX" dirty="0"/>
          </a:p>
        </p:txBody>
      </p:sp>
      <p:sp>
        <p:nvSpPr>
          <p:cNvPr id="20" name="19 Marcador de pie de página"/>
          <p:cNvSpPr>
            <a:spLocks noGrp="1"/>
          </p:cNvSpPr>
          <p:nvPr>
            <p:ph type="ftr" sz="quarter" idx="11"/>
          </p:nvPr>
        </p:nvSpPr>
        <p:spPr/>
        <p:txBody>
          <a:bodyPr/>
          <a:lstStyle>
            <a:extLst/>
          </a:lstStyle>
          <a:p>
            <a:endParaRPr lang="es-MX" dirty="0"/>
          </a:p>
        </p:txBody>
      </p:sp>
      <p:sp>
        <p:nvSpPr>
          <p:cNvPr id="10" name="9 Marcador de número de diapositiva"/>
          <p:cNvSpPr>
            <a:spLocks noGrp="1"/>
          </p:cNvSpPr>
          <p:nvPr>
            <p:ph type="sldNum" sz="quarter" idx="12"/>
          </p:nvPr>
        </p:nvSpPr>
        <p:spPr/>
        <p:txBody>
          <a:bodyPr/>
          <a:lstStyle>
            <a:extLst/>
          </a:lstStyle>
          <a:p>
            <a:fld id="{C56801D4-DF35-48C1-8302-B5A6D44FD37F}" type="slidenum">
              <a:rPr lang="es-MX" smtClean="0"/>
              <a:pPr/>
              <a:t>‹Nº›</a:t>
            </a:fld>
            <a:endParaRPr lang="es-MX" dirty="0"/>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2973F51-D123-43B1-B188-4BC1F70C49A6}" type="datetimeFigureOut">
              <a:rPr lang="es-MX" smtClean="0"/>
              <a:pPr/>
              <a:t>22/01/2014</a:t>
            </a:fld>
            <a:endParaRPr lang="es-MX" dirty="0"/>
          </a:p>
        </p:txBody>
      </p:sp>
      <p:sp>
        <p:nvSpPr>
          <p:cNvPr id="5" name="4 Marcador de pie de página"/>
          <p:cNvSpPr>
            <a:spLocks noGrp="1"/>
          </p:cNvSpPr>
          <p:nvPr>
            <p:ph type="ftr" sz="quarter" idx="11"/>
          </p:nvPr>
        </p:nvSpPr>
        <p:spPr/>
        <p:txBody>
          <a:bodyPr/>
          <a:lstStyle>
            <a:extLst/>
          </a:lstStyle>
          <a:p>
            <a:endParaRPr lang="es-MX" dirty="0"/>
          </a:p>
        </p:txBody>
      </p:sp>
      <p:sp>
        <p:nvSpPr>
          <p:cNvPr id="6" name="5 Marcador de número de diapositiva"/>
          <p:cNvSpPr>
            <a:spLocks noGrp="1"/>
          </p:cNvSpPr>
          <p:nvPr>
            <p:ph type="sldNum" sz="quarter" idx="12"/>
          </p:nvPr>
        </p:nvSpPr>
        <p:spPr/>
        <p:txBody>
          <a:bodyPr/>
          <a:lstStyle>
            <a:extLst/>
          </a:lstStyle>
          <a:p>
            <a:fld id="{C56801D4-DF35-48C1-8302-B5A6D44FD37F}"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2973F51-D123-43B1-B188-4BC1F70C49A6}" type="datetimeFigureOut">
              <a:rPr lang="es-MX" smtClean="0"/>
              <a:pPr/>
              <a:t>22/01/2014</a:t>
            </a:fld>
            <a:endParaRPr lang="es-MX" dirty="0"/>
          </a:p>
        </p:txBody>
      </p:sp>
      <p:sp>
        <p:nvSpPr>
          <p:cNvPr id="5" name="4 Marcador de pie de página"/>
          <p:cNvSpPr>
            <a:spLocks noGrp="1"/>
          </p:cNvSpPr>
          <p:nvPr>
            <p:ph type="ftr" sz="quarter" idx="11"/>
          </p:nvPr>
        </p:nvSpPr>
        <p:spPr/>
        <p:txBody>
          <a:bodyPr/>
          <a:lstStyle>
            <a:extLst/>
          </a:lstStyle>
          <a:p>
            <a:endParaRPr lang="es-MX" dirty="0"/>
          </a:p>
        </p:txBody>
      </p:sp>
      <p:sp>
        <p:nvSpPr>
          <p:cNvPr id="6" name="5 Marcador de número de diapositiva"/>
          <p:cNvSpPr>
            <a:spLocks noGrp="1"/>
          </p:cNvSpPr>
          <p:nvPr>
            <p:ph type="sldNum" sz="quarter" idx="12"/>
          </p:nvPr>
        </p:nvSpPr>
        <p:spPr/>
        <p:txBody>
          <a:bodyPr/>
          <a:lstStyle>
            <a:extLst/>
          </a:lstStyle>
          <a:p>
            <a:fld id="{C56801D4-DF35-48C1-8302-B5A6D44FD37F}"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2973F51-D123-43B1-B188-4BC1F70C49A6}" type="datetimeFigureOut">
              <a:rPr lang="es-MX" smtClean="0"/>
              <a:pPr/>
              <a:t>22/01/2014</a:t>
            </a:fld>
            <a:endParaRPr lang="es-MX" dirty="0"/>
          </a:p>
        </p:txBody>
      </p:sp>
      <p:sp>
        <p:nvSpPr>
          <p:cNvPr id="5" name="4 Marcador de pie de página"/>
          <p:cNvSpPr>
            <a:spLocks noGrp="1"/>
          </p:cNvSpPr>
          <p:nvPr>
            <p:ph type="ftr" sz="quarter" idx="11"/>
          </p:nvPr>
        </p:nvSpPr>
        <p:spPr/>
        <p:txBody>
          <a:bodyPr/>
          <a:lstStyle>
            <a:extLst/>
          </a:lstStyle>
          <a:p>
            <a:endParaRPr lang="es-MX" dirty="0"/>
          </a:p>
        </p:txBody>
      </p:sp>
      <p:sp>
        <p:nvSpPr>
          <p:cNvPr id="6" name="5 Marcador de número de diapositiva"/>
          <p:cNvSpPr>
            <a:spLocks noGrp="1"/>
          </p:cNvSpPr>
          <p:nvPr>
            <p:ph type="sldNum" sz="quarter" idx="12"/>
          </p:nvPr>
        </p:nvSpPr>
        <p:spPr/>
        <p:txBody>
          <a:bodyPr/>
          <a:lstStyle>
            <a:extLst/>
          </a:lstStyle>
          <a:p>
            <a:fld id="{C56801D4-DF35-48C1-8302-B5A6D44FD37F}"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2973F51-D123-43B1-B188-4BC1F70C49A6}" type="datetimeFigureOut">
              <a:rPr lang="es-MX" smtClean="0"/>
              <a:pPr/>
              <a:t>22/01/2014</a:t>
            </a:fld>
            <a:endParaRPr lang="es-MX" dirty="0"/>
          </a:p>
        </p:txBody>
      </p:sp>
      <p:sp>
        <p:nvSpPr>
          <p:cNvPr id="5" name="4 Marcador de pie de página"/>
          <p:cNvSpPr>
            <a:spLocks noGrp="1"/>
          </p:cNvSpPr>
          <p:nvPr>
            <p:ph type="ftr" sz="quarter" idx="11"/>
          </p:nvPr>
        </p:nvSpPr>
        <p:spPr/>
        <p:txBody>
          <a:bodyPr/>
          <a:lstStyle>
            <a:extLst/>
          </a:lstStyle>
          <a:p>
            <a:endParaRPr lang="es-MX" dirty="0"/>
          </a:p>
        </p:txBody>
      </p:sp>
      <p:sp>
        <p:nvSpPr>
          <p:cNvPr id="6" name="5 Marcador de número de diapositiva"/>
          <p:cNvSpPr>
            <a:spLocks noGrp="1"/>
          </p:cNvSpPr>
          <p:nvPr>
            <p:ph type="sldNum" sz="quarter" idx="12"/>
          </p:nvPr>
        </p:nvSpPr>
        <p:spPr/>
        <p:txBody>
          <a:bodyPr/>
          <a:lstStyle>
            <a:extLst/>
          </a:lstStyle>
          <a:p>
            <a:fld id="{C56801D4-DF35-48C1-8302-B5A6D44FD37F}" type="slidenum">
              <a:rPr lang="es-MX" smtClean="0"/>
              <a:pPr/>
              <a:t>‹Nº›</a:t>
            </a:fld>
            <a:endParaRPr lang="es-MX" dirty="0"/>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2973F51-D123-43B1-B188-4BC1F70C49A6}" type="datetimeFigureOut">
              <a:rPr lang="es-MX" smtClean="0"/>
              <a:pPr/>
              <a:t>22/01/2014</a:t>
            </a:fld>
            <a:endParaRPr lang="es-MX" dirty="0"/>
          </a:p>
        </p:txBody>
      </p:sp>
      <p:sp>
        <p:nvSpPr>
          <p:cNvPr id="6" name="5 Marcador de pie de página"/>
          <p:cNvSpPr>
            <a:spLocks noGrp="1"/>
          </p:cNvSpPr>
          <p:nvPr>
            <p:ph type="ftr" sz="quarter" idx="11"/>
          </p:nvPr>
        </p:nvSpPr>
        <p:spPr/>
        <p:txBody>
          <a:bodyPr/>
          <a:lstStyle>
            <a:extLst/>
          </a:lstStyle>
          <a:p>
            <a:endParaRPr lang="es-MX" dirty="0"/>
          </a:p>
        </p:txBody>
      </p:sp>
      <p:sp>
        <p:nvSpPr>
          <p:cNvPr id="7" name="6 Marcador de número de diapositiva"/>
          <p:cNvSpPr>
            <a:spLocks noGrp="1"/>
          </p:cNvSpPr>
          <p:nvPr>
            <p:ph type="sldNum" sz="quarter" idx="12"/>
          </p:nvPr>
        </p:nvSpPr>
        <p:spPr/>
        <p:txBody>
          <a:bodyPr/>
          <a:lstStyle>
            <a:extLst/>
          </a:lstStyle>
          <a:p>
            <a:fld id="{C56801D4-DF35-48C1-8302-B5A6D44FD37F}"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2973F51-D123-43B1-B188-4BC1F70C49A6}" type="datetimeFigureOut">
              <a:rPr lang="es-MX" smtClean="0"/>
              <a:pPr/>
              <a:t>22/01/2014</a:t>
            </a:fld>
            <a:endParaRPr lang="es-MX" dirty="0"/>
          </a:p>
        </p:txBody>
      </p:sp>
      <p:sp>
        <p:nvSpPr>
          <p:cNvPr id="8" name="7 Marcador de pie de página"/>
          <p:cNvSpPr>
            <a:spLocks noGrp="1"/>
          </p:cNvSpPr>
          <p:nvPr>
            <p:ph type="ftr" sz="quarter" idx="11"/>
          </p:nvPr>
        </p:nvSpPr>
        <p:spPr/>
        <p:txBody>
          <a:bodyPr/>
          <a:lstStyle>
            <a:extLst/>
          </a:lstStyle>
          <a:p>
            <a:endParaRPr lang="es-MX" dirty="0"/>
          </a:p>
        </p:txBody>
      </p:sp>
      <p:sp>
        <p:nvSpPr>
          <p:cNvPr id="9" name="8 Marcador de número de diapositiva"/>
          <p:cNvSpPr>
            <a:spLocks noGrp="1"/>
          </p:cNvSpPr>
          <p:nvPr>
            <p:ph type="sldNum" sz="quarter" idx="12"/>
          </p:nvPr>
        </p:nvSpPr>
        <p:spPr/>
        <p:txBody>
          <a:bodyPr/>
          <a:lstStyle>
            <a:extLst/>
          </a:lstStyle>
          <a:p>
            <a:fld id="{C56801D4-DF35-48C1-8302-B5A6D44FD37F}"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2973F51-D123-43B1-B188-4BC1F70C49A6}" type="datetimeFigureOut">
              <a:rPr lang="es-MX" smtClean="0"/>
              <a:pPr/>
              <a:t>22/01/2014</a:t>
            </a:fld>
            <a:endParaRPr lang="es-MX" dirty="0"/>
          </a:p>
        </p:txBody>
      </p:sp>
      <p:sp>
        <p:nvSpPr>
          <p:cNvPr id="4" name="3 Marcador de pie de página"/>
          <p:cNvSpPr>
            <a:spLocks noGrp="1"/>
          </p:cNvSpPr>
          <p:nvPr>
            <p:ph type="ftr" sz="quarter" idx="11"/>
          </p:nvPr>
        </p:nvSpPr>
        <p:spPr/>
        <p:txBody>
          <a:bodyPr/>
          <a:lstStyle>
            <a:extLst/>
          </a:lstStyle>
          <a:p>
            <a:endParaRPr lang="es-MX" dirty="0"/>
          </a:p>
        </p:txBody>
      </p:sp>
      <p:sp>
        <p:nvSpPr>
          <p:cNvPr id="5" name="4 Marcador de número de diapositiva"/>
          <p:cNvSpPr>
            <a:spLocks noGrp="1"/>
          </p:cNvSpPr>
          <p:nvPr>
            <p:ph type="sldNum" sz="quarter" idx="12"/>
          </p:nvPr>
        </p:nvSpPr>
        <p:spPr/>
        <p:txBody>
          <a:bodyPr/>
          <a:lstStyle>
            <a:extLst/>
          </a:lstStyle>
          <a:p>
            <a:fld id="{C56801D4-DF35-48C1-8302-B5A6D44FD37F}"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Marcador de fecha"/>
          <p:cNvSpPr>
            <a:spLocks noGrp="1"/>
          </p:cNvSpPr>
          <p:nvPr>
            <p:ph type="dt" sz="half" idx="10"/>
          </p:nvPr>
        </p:nvSpPr>
        <p:spPr/>
        <p:txBody>
          <a:bodyPr/>
          <a:lstStyle>
            <a:extLst/>
          </a:lstStyle>
          <a:p>
            <a:fld id="{B2973F51-D123-43B1-B188-4BC1F70C49A6}" type="datetimeFigureOut">
              <a:rPr lang="es-MX" smtClean="0"/>
              <a:pPr/>
              <a:t>22/01/2014</a:t>
            </a:fld>
            <a:endParaRPr lang="es-MX" dirty="0"/>
          </a:p>
        </p:txBody>
      </p:sp>
      <p:sp>
        <p:nvSpPr>
          <p:cNvPr id="3" name="2 Marcador de pie de página"/>
          <p:cNvSpPr>
            <a:spLocks noGrp="1"/>
          </p:cNvSpPr>
          <p:nvPr>
            <p:ph type="ftr" sz="quarter" idx="11"/>
          </p:nvPr>
        </p:nvSpPr>
        <p:spPr/>
        <p:txBody>
          <a:bodyPr/>
          <a:lstStyle>
            <a:extLst/>
          </a:lstStyle>
          <a:p>
            <a:endParaRPr lang="es-MX" dirty="0"/>
          </a:p>
        </p:txBody>
      </p:sp>
      <p:sp>
        <p:nvSpPr>
          <p:cNvPr id="4" name="3 Marcador de número de diapositiva"/>
          <p:cNvSpPr>
            <a:spLocks noGrp="1"/>
          </p:cNvSpPr>
          <p:nvPr>
            <p:ph type="sldNum" sz="quarter" idx="12"/>
          </p:nvPr>
        </p:nvSpPr>
        <p:spPr/>
        <p:txBody>
          <a:bodyPr/>
          <a:lstStyle>
            <a:extLst/>
          </a:lstStyle>
          <a:p>
            <a:fld id="{C56801D4-DF35-48C1-8302-B5A6D44FD37F}" type="slidenum">
              <a:rPr lang="es-MX" smtClean="0"/>
              <a:pPr/>
              <a:t>‹Nº›</a:t>
            </a:fld>
            <a:endParaRPr lang="es-MX" dirty="0"/>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2973F51-D123-43B1-B188-4BC1F70C49A6}" type="datetimeFigureOut">
              <a:rPr lang="es-MX" smtClean="0"/>
              <a:pPr/>
              <a:t>22/01/2014</a:t>
            </a:fld>
            <a:endParaRPr lang="es-MX" dirty="0"/>
          </a:p>
        </p:txBody>
      </p:sp>
      <p:sp>
        <p:nvSpPr>
          <p:cNvPr id="6" name="5 Marcador de pie de página"/>
          <p:cNvSpPr>
            <a:spLocks noGrp="1"/>
          </p:cNvSpPr>
          <p:nvPr>
            <p:ph type="ftr" sz="quarter" idx="11"/>
          </p:nvPr>
        </p:nvSpPr>
        <p:spPr/>
        <p:txBody>
          <a:bodyPr/>
          <a:lstStyle>
            <a:extLst/>
          </a:lstStyle>
          <a:p>
            <a:endParaRPr lang="es-MX" dirty="0"/>
          </a:p>
        </p:txBody>
      </p:sp>
      <p:sp>
        <p:nvSpPr>
          <p:cNvPr id="7" name="6 Marcador de número de diapositiva"/>
          <p:cNvSpPr>
            <a:spLocks noGrp="1"/>
          </p:cNvSpPr>
          <p:nvPr>
            <p:ph type="sldNum" sz="quarter" idx="12"/>
          </p:nvPr>
        </p:nvSpPr>
        <p:spPr/>
        <p:txBody>
          <a:bodyPr/>
          <a:lstStyle>
            <a:extLst/>
          </a:lstStyle>
          <a:p>
            <a:fld id="{C56801D4-DF35-48C1-8302-B5A6D44FD37F}"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B2973F51-D123-43B1-B188-4BC1F70C49A6}" type="datetimeFigureOut">
              <a:rPr lang="es-MX" smtClean="0"/>
              <a:pPr/>
              <a:t>22/01/2014</a:t>
            </a:fld>
            <a:endParaRPr lang="es-MX" dirty="0"/>
          </a:p>
        </p:txBody>
      </p:sp>
      <p:sp>
        <p:nvSpPr>
          <p:cNvPr id="6" name="5 Marcador de pie de página"/>
          <p:cNvSpPr>
            <a:spLocks noGrp="1"/>
          </p:cNvSpPr>
          <p:nvPr>
            <p:ph type="ftr" sz="quarter" idx="11"/>
          </p:nvPr>
        </p:nvSpPr>
        <p:spPr/>
        <p:txBody>
          <a:bodyPr/>
          <a:lstStyle>
            <a:extLst/>
          </a:lstStyle>
          <a:p>
            <a:endParaRPr lang="es-MX" dirty="0"/>
          </a:p>
        </p:txBody>
      </p:sp>
      <p:sp>
        <p:nvSpPr>
          <p:cNvPr id="7" name="6 Marcador de número de diapositiva"/>
          <p:cNvSpPr>
            <a:spLocks noGrp="1"/>
          </p:cNvSpPr>
          <p:nvPr>
            <p:ph type="sldNum" sz="quarter" idx="12"/>
          </p:nvPr>
        </p:nvSpPr>
        <p:spPr/>
        <p:txBody>
          <a:bodyPr/>
          <a:lstStyle>
            <a:extLst/>
          </a:lstStyle>
          <a:p>
            <a:fld id="{C56801D4-DF35-48C1-8302-B5A6D44FD37F}" type="slidenum">
              <a:rPr lang="es-MX" smtClean="0"/>
              <a:pPr/>
              <a:t>‹Nº›</a:t>
            </a:fld>
            <a:endParaRPr lang="es-MX" dirty="0"/>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dirty="0"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2973F51-D123-43B1-B188-4BC1F70C49A6}" type="datetimeFigureOut">
              <a:rPr lang="es-MX" smtClean="0"/>
              <a:pPr/>
              <a:t>22/01/2014</a:t>
            </a:fld>
            <a:endParaRPr lang="es-MX" dirty="0"/>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MX" dirty="0"/>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56801D4-DF35-48C1-8302-B5A6D44FD37F}" type="slidenum">
              <a:rPr lang="es-MX" smtClean="0"/>
              <a:pPr/>
              <a:t>‹Nº›</a:t>
            </a:fld>
            <a:endParaRPr lang="es-MX" dirty="0"/>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31640" y="5229200"/>
            <a:ext cx="7126560" cy="1109985"/>
          </a:xfrm>
        </p:spPr>
        <p:txBody>
          <a:bodyPr/>
          <a:lstStyle/>
          <a:p>
            <a:pPr algn="ctr"/>
            <a:r>
              <a:rPr lang="es-ES_tradnl" b="1" dirty="0" smtClean="0">
                <a:effectLst/>
                <a:latin typeface="Candara" pitchFamily="34" charset="0"/>
              </a:rPr>
              <a:t>100 DIAS DE TRABAJO</a:t>
            </a:r>
            <a:endParaRPr lang="es-MX" b="1" dirty="0">
              <a:effectLst/>
              <a:latin typeface="Candara" pitchFamily="34" charset="0"/>
            </a:endParaRPr>
          </a:p>
        </p:txBody>
      </p:sp>
      <p:pic>
        <p:nvPicPr>
          <p:cNvPr id="4" name="3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31848" y="707136"/>
            <a:ext cx="5480304" cy="4234032"/>
          </a:xfrm>
          <a:prstGeom prst="rect">
            <a:avLst/>
          </a:prstGeom>
        </p:spPr>
      </p:pic>
    </p:spTree>
    <p:extLst>
      <p:ext uri="{BB962C8B-B14F-4D97-AF65-F5344CB8AC3E}">
        <p14:creationId xmlns="" xmlns:p14="http://schemas.microsoft.com/office/powerpoint/2010/main" val="2079628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188640"/>
            <a:ext cx="7498080" cy="6059760"/>
          </a:xfrm>
        </p:spPr>
        <p:txBody>
          <a:bodyPr>
            <a:normAutofit/>
          </a:bodyPr>
          <a:lstStyle/>
          <a:p>
            <a:pPr algn="just"/>
            <a:r>
              <a:rPr lang="es-ES_tradnl" dirty="0" smtClean="0"/>
              <a:t> </a:t>
            </a:r>
            <a:r>
              <a:rPr lang="es-ES_tradnl" sz="2800" dirty="0" smtClean="0">
                <a:latin typeface="Candara" pitchFamily="34" charset="0"/>
              </a:rPr>
              <a:t>Se realizaron las gestiones necesarias con los comercios de este municipio para que apoyaran con descuentos a las personas q presentaran la credencial de personas con discapacidad. Confirmando los siguientes:</a:t>
            </a:r>
          </a:p>
          <a:p>
            <a:endParaRPr lang="es-ES_tradnl" dirty="0" smtClean="0"/>
          </a:p>
        </p:txBody>
      </p:sp>
      <p:graphicFrame>
        <p:nvGraphicFramePr>
          <p:cNvPr id="6" name="5 Tabla"/>
          <p:cNvGraphicFramePr>
            <a:graphicFrameLocks noGrp="1"/>
          </p:cNvGraphicFramePr>
          <p:nvPr>
            <p:extLst>
              <p:ext uri="{D42A27DB-BD31-4B8C-83A1-F6EECF244321}">
                <p14:modId xmlns="" xmlns:p14="http://schemas.microsoft.com/office/powerpoint/2010/main" val="660886358"/>
              </p:ext>
            </p:extLst>
          </p:nvPr>
        </p:nvGraphicFramePr>
        <p:xfrm>
          <a:off x="1835696" y="2924944"/>
          <a:ext cx="6840760" cy="3672405"/>
        </p:xfrm>
        <a:graphic>
          <a:graphicData uri="http://schemas.openxmlformats.org/drawingml/2006/table">
            <a:tbl>
              <a:tblPr>
                <a:tableStyleId>{0505E3EF-67EA-436B-97B2-0124C06EBD24}</a:tableStyleId>
              </a:tblPr>
              <a:tblGrid>
                <a:gridCol w="3500390"/>
                <a:gridCol w="3340370"/>
              </a:tblGrid>
              <a:tr h="408045">
                <a:tc>
                  <a:txBody>
                    <a:bodyPr/>
                    <a:lstStyle/>
                    <a:p>
                      <a:pPr algn="l" fontAlgn="ctr"/>
                      <a:r>
                        <a:rPr lang="es-MX" sz="2000" b="1" u="none" strike="noStrike" dirty="0">
                          <a:effectLst/>
                          <a:latin typeface="Arial" pitchFamily="34" charset="0"/>
                          <a:cs typeface="Arial" pitchFamily="34" charset="0"/>
                        </a:rPr>
                        <a:t>Los Gigantes</a:t>
                      </a:r>
                      <a:endParaRPr lang="es-MX" sz="20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ctr"/>
                      <a:r>
                        <a:rPr lang="es-MX" sz="2000" b="1" u="none" strike="noStrike" dirty="0">
                          <a:effectLst/>
                          <a:latin typeface="Arial" pitchFamily="34" charset="0"/>
                          <a:cs typeface="Arial" pitchFamily="34" charset="0"/>
                        </a:rPr>
                        <a:t>Refaccim Pro One</a:t>
                      </a:r>
                      <a:endParaRPr lang="es-MX" sz="2000" b="1" i="0" u="none" strike="noStrike" dirty="0">
                        <a:solidFill>
                          <a:srgbClr val="000000"/>
                        </a:solidFill>
                        <a:effectLst/>
                        <a:latin typeface="Arial" pitchFamily="34" charset="0"/>
                        <a:cs typeface="Arial" pitchFamily="34" charset="0"/>
                      </a:endParaRPr>
                    </a:p>
                  </a:txBody>
                  <a:tcPr marL="9525" marR="9525" marT="9525" marB="0" anchor="ctr"/>
                </a:tc>
              </a:tr>
              <a:tr h="408045">
                <a:tc>
                  <a:txBody>
                    <a:bodyPr/>
                    <a:lstStyle/>
                    <a:p>
                      <a:pPr algn="l" fontAlgn="ctr"/>
                      <a:r>
                        <a:rPr lang="es-MX" sz="2000" b="1" u="none" strike="noStrike" dirty="0">
                          <a:effectLst/>
                          <a:latin typeface="Arial" pitchFamily="34" charset="0"/>
                          <a:cs typeface="Arial" pitchFamily="34" charset="0"/>
                        </a:rPr>
                        <a:t>Papelería La + Barata</a:t>
                      </a:r>
                      <a:endParaRPr lang="es-MX" sz="20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ctr"/>
                      <a:r>
                        <a:rPr lang="es-MX" sz="2000" b="1" u="none" strike="noStrike" dirty="0">
                          <a:effectLst/>
                          <a:latin typeface="Arial" pitchFamily="34" charset="0"/>
                          <a:cs typeface="Arial" pitchFamily="34" charset="0"/>
                        </a:rPr>
                        <a:t>Carnitas El Toluco</a:t>
                      </a:r>
                      <a:endParaRPr lang="es-MX" sz="2000" b="1" i="0" u="none" strike="noStrike" dirty="0">
                        <a:solidFill>
                          <a:srgbClr val="000000"/>
                        </a:solidFill>
                        <a:effectLst/>
                        <a:latin typeface="Arial" pitchFamily="34" charset="0"/>
                        <a:cs typeface="Arial" pitchFamily="34" charset="0"/>
                      </a:endParaRPr>
                    </a:p>
                  </a:txBody>
                  <a:tcPr marL="9525" marR="9525" marT="9525" marB="0" anchor="ctr"/>
                </a:tc>
              </a:tr>
              <a:tr h="408045">
                <a:tc>
                  <a:txBody>
                    <a:bodyPr/>
                    <a:lstStyle/>
                    <a:p>
                      <a:pPr algn="l" fontAlgn="ctr"/>
                      <a:r>
                        <a:rPr lang="es-MX" sz="2000" b="1" u="none" strike="noStrike" dirty="0">
                          <a:effectLst/>
                          <a:latin typeface="Arial" pitchFamily="34" charset="0"/>
                          <a:cs typeface="Arial" pitchFamily="34" charset="0"/>
                        </a:rPr>
                        <a:t>BB Mundo</a:t>
                      </a:r>
                      <a:endParaRPr lang="es-MX" sz="20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ctr"/>
                      <a:r>
                        <a:rPr lang="es-MX" sz="2000" b="1" u="none" strike="noStrike" dirty="0">
                          <a:effectLst/>
                          <a:latin typeface="Arial" pitchFamily="34" charset="0"/>
                          <a:cs typeface="Arial" pitchFamily="34" charset="0"/>
                        </a:rPr>
                        <a:t>Farmacias Juárez</a:t>
                      </a:r>
                      <a:endParaRPr lang="es-MX" sz="2000" b="1" i="0" u="none" strike="noStrike" dirty="0">
                        <a:solidFill>
                          <a:srgbClr val="000000"/>
                        </a:solidFill>
                        <a:effectLst/>
                        <a:latin typeface="Arial" pitchFamily="34" charset="0"/>
                        <a:cs typeface="Arial" pitchFamily="34" charset="0"/>
                      </a:endParaRPr>
                    </a:p>
                  </a:txBody>
                  <a:tcPr marL="9525" marR="9525" marT="9525" marB="0" anchor="ctr"/>
                </a:tc>
              </a:tr>
              <a:tr h="408045">
                <a:tc>
                  <a:txBody>
                    <a:bodyPr/>
                    <a:lstStyle/>
                    <a:p>
                      <a:pPr algn="l" fontAlgn="ctr"/>
                      <a:r>
                        <a:rPr lang="es-MX" sz="2000" b="1" u="none" strike="noStrike" dirty="0">
                          <a:effectLst/>
                          <a:latin typeface="Arial" pitchFamily="34" charset="0"/>
                          <a:cs typeface="Arial" pitchFamily="34" charset="0"/>
                        </a:rPr>
                        <a:t>Praga</a:t>
                      </a:r>
                      <a:endParaRPr lang="es-MX" sz="20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ctr"/>
                      <a:r>
                        <a:rPr lang="es-MX" sz="2000" b="1" u="none" strike="noStrike" dirty="0">
                          <a:effectLst/>
                          <a:latin typeface="Arial" pitchFamily="34" charset="0"/>
                          <a:cs typeface="Arial" pitchFamily="34" charset="0"/>
                        </a:rPr>
                        <a:t>Gorditas El Molcajete</a:t>
                      </a:r>
                      <a:endParaRPr lang="es-MX" sz="2000" b="1" i="0" u="none" strike="noStrike" dirty="0">
                        <a:solidFill>
                          <a:srgbClr val="000000"/>
                        </a:solidFill>
                        <a:effectLst/>
                        <a:latin typeface="Arial" pitchFamily="34" charset="0"/>
                        <a:cs typeface="Arial" pitchFamily="34" charset="0"/>
                      </a:endParaRPr>
                    </a:p>
                  </a:txBody>
                  <a:tcPr marL="9525" marR="9525" marT="9525" marB="0" anchor="ctr"/>
                </a:tc>
              </a:tr>
              <a:tr h="408045">
                <a:tc>
                  <a:txBody>
                    <a:bodyPr/>
                    <a:lstStyle/>
                    <a:p>
                      <a:pPr algn="l" fontAlgn="ctr"/>
                      <a:r>
                        <a:rPr lang="es-MX" sz="2000" b="1" u="none" strike="noStrike" dirty="0">
                          <a:effectLst/>
                          <a:latin typeface="Arial" pitchFamily="34" charset="0"/>
                          <a:cs typeface="Arial" pitchFamily="34" charset="0"/>
                        </a:rPr>
                        <a:t>King Kong</a:t>
                      </a:r>
                      <a:endParaRPr lang="es-MX" sz="20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ctr"/>
                      <a:r>
                        <a:rPr lang="es-MX" sz="2000" b="1" u="none" strike="noStrike" dirty="0">
                          <a:effectLst/>
                          <a:latin typeface="Arial" pitchFamily="34" charset="0"/>
                          <a:cs typeface="Arial" pitchFamily="34" charset="0"/>
                        </a:rPr>
                        <a:t>Ángeles, Bolsas y Regalos</a:t>
                      </a:r>
                      <a:endParaRPr lang="es-MX" sz="2000" b="1" i="0" u="none" strike="noStrike" dirty="0">
                        <a:solidFill>
                          <a:srgbClr val="000000"/>
                        </a:solidFill>
                        <a:effectLst/>
                        <a:latin typeface="Arial" pitchFamily="34" charset="0"/>
                        <a:cs typeface="Arial" pitchFamily="34" charset="0"/>
                      </a:endParaRPr>
                    </a:p>
                  </a:txBody>
                  <a:tcPr marL="9525" marR="9525" marT="9525" marB="0" anchor="ctr"/>
                </a:tc>
              </a:tr>
              <a:tr h="408045">
                <a:tc>
                  <a:txBody>
                    <a:bodyPr/>
                    <a:lstStyle/>
                    <a:p>
                      <a:pPr algn="l" fontAlgn="ctr"/>
                      <a:r>
                        <a:rPr lang="es-MX" sz="2000" b="1" u="none" strike="noStrike" dirty="0">
                          <a:effectLst/>
                          <a:latin typeface="Arial" pitchFamily="34" charset="0"/>
                          <a:cs typeface="Arial" pitchFamily="34" charset="0"/>
                        </a:rPr>
                        <a:t>La Estrella y Vogue</a:t>
                      </a:r>
                      <a:endParaRPr lang="es-MX" sz="20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ctr"/>
                      <a:r>
                        <a:rPr lang="es-MX" sz="2000" b="1" u="none" strike="noStrike" dirty="0">
                          <a:effectLst/>
                          <a:latin typeface="Arial" pitchFamily="34" charset="0"/>
                          <a:cs typeface="Arial" pitchFamily="34" charset="0"/>
                        </a:rPr>
                        <a:t>Carnes Selectas del Norte</a:t>
                      </a:r>
                      <a:endParaRPr lang="es-MX" sz="2000" b="1" i="0" u="none" strike="noStrike" dirty="0">
                        <a:solidFill>
                          <a:srgbClr val="000000"/>
                        </a:solidFill>
                        <a:effectLst/>
                        <a:latin typeface="Arial" pitchFamily="34" charset="0"/>
                        <a:cs typeface="Arial" pitchFamily="34" charset="0"/>
                      </a:endParaRPr>
                    </a:p>
                  </a:txBody>
                  <a:tcPr marL="9525" marR="9525" marT="9525" marB="0" anchor="ctr"/>
                </a:tc>
              </a:tr>
              <a:tr h="408045">
                <a:tc>
                  <a:txBody>
                    <a:bodyPr/>
                    <a:lstStyle/>
                    <a:p>
                      <a:pPr algn="l" fontAlgn="ctr"/>
                      <a:r>
                        <a:rPr lang="es-MX" sz="2000" b="1" u="none" strike="noStrike" dirty="0">
                          <a:effectLst/>
                          <a:latin typeface="Arial" pitchFamily="34" charset="0"/>
                          <a:cs typeface="Arial" pitchFamily="34" charset="0"/>
                        </a:rPr>
                        <a:t>Tortillería Jessy</a:t>
                      </a:r>
                      <a:endParaRPr lang="es-MX" sz="20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b"/>
                      <a:r>
                        <a:rPr lang="es-MX" sz="2000" b="1" u="none" strike="noStrike" dirty="0">
                          <a:effectLst/>
                          <a:latin typeface="Arial" pitchFamily="34" charset="0"/>
                          <a:cs typeface="Arial" pitchFamily="34" charset="0"/>
                        </a:rPr>
                        <a:t>Restaurant El Herradero</a:t>
                      </a:r>
                      <a:endParaRPr lang="es-MX" sz="2000" b="1" i="0" u="none" strike="noStrike" dirty="0">
                        <a:solidFill>
                          <a:srgbClr val="000000"/>
                        </a:solidFill>
                        <a:effectLst/>
                        <a:latin typeface="Arial" pitchFamily="34" charset="0"/>
                        <a:cs typeface="Arial" pitchFamily="34" charset="0"/>
                      </a:endParaRPr>
                    </a:p>
                  </a:txBody>
                  <a:tcPr marL="9525" marR="9525" marT="9525" marB="0" anchor="b"/>
                </a:tc>
              </a:tr>
              <a:tr h="408045">
                <a:tc>
                  <a:txBody>
                    <a:bodyPr/>
                    <a:lstStyle/>
                    <a:p>
                      <a:pPr algn="l" fontAlgn="ctr"/>
                      <a:r>
                        <a:rPr lang="es-MX" sz="2000" b="1" u="none" strike="noStrike" dirty="0">
                          <a:effectLst/>
                          <a:latin typeface="Arial" pitchFamily="34" charset="0"/>
                          <a:cs typeface="Arial" pitchFamily="34" charset="0"/>
                        </a:rPr>
                        <a:t>Farmacia Pasteur</a:t>
                      </a:r>
                      <a:endParaRPr lang="es-MX" sz="20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ctr"/>
                      <a:r>
                        <a:rPr lang="es-MX" sz="2000" b="1" u="none" strike="noStrike" dirty="0">
                          <a:effectLst/>
                          <a:latin typeface="Arial" pitchFamily="34" charset="0"/>
                          <a:cs typeface="Arial" pitchFamily="34" charset="0"/>
                        </a:rPr>
                        <a:t>DHISA</a:t>
                      </a:r>
                      <a:endParaRPr lang="es-MX" sz="2000" b="1" i="0" u="none" strike="noStrike" dirty="0">
                        <a:solidFill>
                          <a:srgbClr val="000000"/>
                        </a:solidFill>
                        <a:effectLst/>
                        <a:latin typeface="Arial" pitchFamily="34" charset="0"/>
                        <a:cs typeface="Arial" pitchFamily="34" charset="0"/>
                      </a:endParaRPr>
                    </a:p>
                  </a:txBody>
                  <a:tcPr marL="9525" marR="9525" marT="9525" marB="0" anchor="ctr"/>
                </a:tc>
              </a:tr>
              <a:tr h="408045">
                <a:tc>
                  <a:txBody>
                    <a:bodyPr/>
                    <a:lstStyle/>
                    <a:p>
                      <a:pPr algn="l" fontAlgn="ctr"/>
                      <a:r>
                        <a:rPr lang="es-MX" sz="2000" b="1" u="none" strike="noStrike" dirty="0">
                          <a:effectLst/>
                          <a:latin typeface="Arial" pitchFamily="34" charset="0"/>
                          <a:cs typeface="Arial" pitchFamily="34" charset="0"/>
                        </a:rPr>
                        <a:t>Restaurant La Pantera Rosa</a:t>
                      </a:r>
                      <a:endParaRPr lang="es-MX" sz="20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l" fontAlgn="ctr"/>
                      <a:r>
                        <a:rPr lang="es-MX" sz="2000" b="1" u="none" strike="noStrike" dirty="0">
                          <a:effectLst/>
                          <a:latin typeface="Arial" pitchFamily="34" charset="0"/>
                          <a:cs typeface="Arial" pitchFamily="34" charset="0"/>
                        </a:rPr>
                        <a:t>Ferretera Mayers</a:t>
                      </a:r>
                      <a:endParaRPr lang="es-MX" sz="2000" b="1" i="0" u="none" strike="noStrike" dirty="0">
                        <a:solidFill>
                          <a:srgbClr val="000000"/>
                        </a:solidFill>
                        <a:effectLst/>
                        <a:latin typeface="Arial" pitchFamily="34" charset="0"/>
                        <a:cs typeface="Arial" pitchFamily="34" charset="0"/>
                      </a:endParaRPr>
                    </a:p>
                  </a:txBody>
                  <a:tcPr marL="9525" marR="9525" marT="9525" marB="0" anchor="ctr"/>
                </a:tc>
              </a:tr>
            </a:tbl>
          </a:graphicData>
        </a:graphic>
      </p:graphicFrame>
    </p:spTree>
    <p:extLst>
      <p:ext uri="{BB962C8B-B14F-4D97-AF65-F5344CB8AC3E}">
        <p14:creationId xmlns="" xmlns:p14="http://schemas.microsoft.com/office/powerpoint/2010/main" val="353732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728" y="928670"/>
            <a:ext cx="7208358" cy="5072098"/>
          </a:xfrm>
        </p:spPr>
        <p:txBody>
          <a:bodyPr>
            <a:normAutofit fontScale="92500" lnSpcReduction="20000"/>
          </a:bodyPr>
          <a:lstStyle/>
          <a:p>
            <a:pPr lvl="0" algn="just"/>
            <a:r>
              <a:rPr lang="es-ES_tradnl" dirty="0"/>
              <a:t> </a:t>
            </a:r>
            <a:r>
              <a:rPr lang="es-ES_tradnl" dirty="0" smtClean="0">
                <a:latin typeface="Candara" pitchFamily="34" charset="0"/>
              </a:rPr>
              <a:t>Se bajo el programa: Seguro de Vida para Jefas de Familia. El cual busca beneficiar a los hijos de esta mujer jefa de familia en dado caso de q la madre falleciera, asegurando los estudios de sus hijos a través de una pensión mensual desde $300 hasta $1850.</a:t>
            </a:r>
          </a:p>
          <a:p>
            <a:pPr lvl="0" algn="just"/>
            <a:r>
              <a:rPr lang="es-ES_tradnl" dirty="0">
                <a:latin typeface="Candara" pitchFamily="34" charset="0"/>
              </a:rPr>
              <a:t> </a:t>
            </a:r>
            <a:r>
              <a:rPr lang="es-ES_tradnl" dirty="0" smtClean="0">
                <a:latin typeface="Candara" pitchFamily="34" charset="0"/>
              </a:rPr>
              <a:t>Hasta el momento se han registrado 40 mujeres jefas de familia.</a:t>
            </a:r>
          </a:p>
          <a:p>
            <a:pPr lvl="0" algn="just"/>
            <a:r>
              <a:rPr lang="es-ES_tradnl" dirty="0" smtClean="0">
                <a:latin typeface="Candara" pitchFamily="34" charset="0"/>
              </a:rPr>
              <a:t> La Dra. Mata continua invitando a las mujeres jimenenses a registrarse en dicho programa.</a:t>
            </a:r>
            <a:endParaRPr lang="es-MX" dirty="0">
              <a:latin typeface="Candara" pitchFamily="34" charset="0"/>
            </a:endParaRPr>
          </a:p>
          <a:p>
            <a:endParaRPr lang="es-MX" dirty="0"/>
          </a:p>
        </p:txBody>
      </p:sp>
    </p:spTree>
    <p:extLst>
      <p:ext uri="{BB962C8B-B14F-4D97-AF65-F5344CB8AC3E}">
        <p14:creationId xmlns="" xmlns:p14="http://schemas.microsoft.com/office/powerpoint/2010/main" val="3255899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357166"/>
            <a:ext cx="7498080" cy="5891234"/>
          </a:xfrm>
        </p:spPr>
        <p:txBody>
          <a:bodyPr>
            <a:normAutofit fontScale="92500" lnSpcReduction="20000"/>
          </a:bodyPr>
          <a:lstStyle/>
          <a:p>
            <a:pPr algn="just"/>
            <a:r>
              <a:rPr lang="es-ES_tradnl" dirty="0" smtClean="0">
                <a:latin typeface="Candara" pitchFamily="34" charset="0"/>
              </a:rPr>
              <a:t> Se han entregado 139 tarjetas de INAPAM para personas de la tercera edad, y para que la puedan emplear para obtener beneficios.</a:t>
            </a:r>
          </a:p>
          <a:p>
            <a:pPr algn="just"/>
            <a:r>
              <a:rPr lang="es-ES_tradnl" dirty="0">
                <a:latin typeface="Candara" pitchFamily="34" charset="0"/>
              </a:rPr>
              <a:t> </a:t>
            </a:r>
            <a:r>
              <a:rPr lang="es-ES_tradnl" dirty="0" smtClean="0">
                <a:latin typeface="Candara" pitchFamily="34" charset="0"/>
              </a:rPr>
              <a:t>Se entregaron tres aparatos auditivos para personas que lo requerían, esta entrega fue dada por la Sra. Bertha Gómez de Duarte, en compañía de la Dra. Amparo Mata Téllez. Además se han aceptado 44 aparatos auditivos mas y 15 sillas de ruedas. Se continúan haciendo las gestiones necesarias para que manden apoyos funcionales y poder seguir ayudando a quienes mas lo necesitan</a:t>
            </a:r>
            <a:endParaRPr lang="es-MX" dirty="0">
              <a:latin typeface="Candara" pitchFamily="34" charset="0"/>
            </a:endParaRPr>
          </a:p>
        </p:txBody>
      </p:sp>
    </p:spTree>
    <p:extLst>
      <p:ext uri="{BB962C8B-B14F-4D97-AF65-F5344CB8AC3E}">
        <p14:creationId xmlns="" xmlns:p14="http://schemas.microsoft.com/office/powerpoint/2010/main" val="1680178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a:bodyPr>
          <a:lstStyle/>
          <a:p>
            <a:pPr algn="just"/>
            <a:r>
              <a:rPr lang="es-ES_tradnl" dirty="0" smtClean="0">
                <a:latin typeface="Candara" pitchFamily="34" charset="0"/>
              </a:rPr>
              <a:t> Se están atendiendo personas que requieran terapia física en la Unidad Básica de Rehabilitación de nuestro municipio, presidida por la Dra. Mata, atendiendo alrededor de 28 personas diarias.</a:t>
            </a:r>
          </a:p>
          <a:p>
            <a:pPr algn="just"/>
            <a:r>
              <a:rPr lang="es-ES_tradnl" dirty="0">
                <a:latin typeface="Candara" pitchFamily="34" charset="0"/>
              </a:rPr>
              <a:t> </a:t>
            </a:r>
            <a:r>
              <a:rPr lang="es-ES_tradnl" dirty="0" smtClean="0">
                <a:latin typeface="Candara" pitchFamily="34" charset="0"/>
              </a:rPr>
              <a:t>Se acepto el proyecto de ampliación de la Unidad de Rehabilitación, con una inversión de $2,000,000. Todo esto con el fin de brindar una mejor atención a nuestra población.</a:t>
            </a:r>
            <a:endParaRPr lang="es-MX" dirty="0">
              <a:latin typeface="Candara" pitchFamily="34" charset="0"/>
            </a:endParaRPr>
          </a:p>
        </p:txBody>
      </p:sp>
    </p:spTree>
    <p:extLst>
      <p:ext uri="{BB962C8B-B14F-4D97-AF65-F5344CB8AC3E}">
        <p14:creationId xmlns="" xmlns:p14="http://schemas.microsoft.com/office/powerpoint/2010/main" val="1353277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1124744"/>
            <a:ext cx="7498080" cy="5123656"/>
          </a:xfrm>
        </p:spPr>
        <p:txBody>
          <a:bodyPr>
            <a:normAutofit fontScale="92500" lnSpcReduction="10000"/>
          </a:bodyPr>
          <a:lstStyle/>
          <a:p>
            <a:pPr algn="just"/>
            <a:r>
              <a:rPr lang="es-ES_tradnl" dirty="0" smtClean="0"/>
              <a:t> </a:t>
            </a:r>
            <a:r>
              <a:rPr lang="es-ES_tradnl" dirty="0" smtClean="0">
                <a:latin typeface="Candara" pitchFamily="34" charset="0"/>
              </a:rPr>
              <a:t>Se ha apoyado a 46 personas que requieren traslados a diversas ciudades y que son de escasos recursos, a través de cartas de descuentos en los pasajes de autobuses.</a:t>
            </a:r>
          </a:p>
          <a:p>
            <a:pPr algn="just"/>
            <a:r>
              <a:rPr lang="es-ES_tradnl" dirty="0">
                <a:latin typeface="Candara" pitchFamily="34" charset="0"/>
              </a:rPr>
              <a:t> </a:t>
            </a:r>
            <a:r>
              <a:rPr lang="es-ES_tradnl" dirty="0" smtClean="0">
                <a:latin typeface="Candara" pitchFamily="34" charset="0"/>
              </a:rPr>
              <a:t>Se han entregado alrededor de 15 vales de consulta a través del Colegio de Médicos, a personas de escasos recursos y que han necesitado una atención medica. Se continuaran apoyando con estos vales a quienes lo sigan necesitando .</a:t>
            </a:r>
            <a:endParaRPr lang="es-MX" dirty="0">
              <a:latin typeface="Candara" pitchFamily="34" charset="0"/>
            </a:endParaRPr>
          </a:p>
        </p:txBody>
      </p:sp>
    </p:spTree>
    <p:extLst>
      <p:ext uri="{BB962C8B-B14F-4D97-AF65-F5344CB8AC3E}">
        <p14:creationId xmlns="" xmlns:p14="http://schemas.microsoft.com/office/powerpoint/2010/main" val="4088709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pPr algn="just"/>
            <a:r>
              <a:rPr lang="es-ES_tradnl" dirty="0" smtClean="0">
                <a:latin typeface="Candara" pitchFamily="34" charset="0"/>
              </a:rPr>
              <a:t> Se ha brindado el apoyo  de psicología para alrededor de 7 personas diarias en las instalaciones del DIF, </a:t>
            </a:r>
            <a:r>
              <a:rPr lang="es-ES_tradnl" dirty="0" smtClean="0">
                <a:latin typeface="Candara" pitchFamily="34" charset="0"/>
              </a:rPr>
              <a:t>así </a:t>
            </a:r>
            <a:r>
              <a:rPr lang="es-ES_tradnl" dirty="0" smtClean="0">
                <a:latin typeface="Candara" pitchFamily="34" charset="0"/>
              </a:rPr>
              <a:t>como a escuelas también se les brinda este apoyo.</a:t>
            </a:r>
          </a:p>
          <a:p>
            <a:pPr marL="82296" indent="0" algn="just">
              <a:buNone/>
            </a:pPr>
            <a:endParaRPr lang="es-ES_tradnl" dirty="0" smtClean="0">
              <a:latin typeface="Candara" pitchFamily="34" charset="0"/>
            </a:endParaRPr>
          </a:p>
          <a:p>
            <a:pPr algn="just"/>
            <a:r>
              <a:rPr lang="es-ES_tradnl" dirty="0">
                <a:latin typeface="Candara" pitchFamily="34" charset="0"/>
              </a:rPr>
              <a:t> </a:t>
            </a:r>
            <a:r>
              <a:rPr lang="es-ES_tradnl" dirty="0" smtClean="0">
                <a:latin typeface="Candara" pitchFamily="34" charset="0"/>
              </a:rPr>
              <a:t>Así mismo se ha ayudado a personas de escasos recursos, y a personas del seguro popular a surtir su medicamento a través de la farmacia del DIF, siempre atenta la Dra. Mata por el bienestar de las personas. </a:t>
            </a:r>
            <a:endParaRPr lang="es-MX" dirty="0">
              <a:latin typeface="Candara" pitchFamily="34" charset="0"/>
            </a:endParaRPr>
          </a:p>
        </p:txBody>
      </p:sp>
    </p:spTree>
    <p:extLst>
      <p:ext uri="{BB962C8B-B14F-4D97-AF65-F5344CB8AC3E}">
        <p14:creationId xmlns="" xmlns:p14="http://schemas.microsoft.com/office/powerpoint/2010/main" val="925099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764704"/>
            <a:ext cx="7498080" cy="5483696"/>
          </a:xfrm>
        </p:spPr>
        <p:txBody>
          <a:bodyPr>
            <a:normAutofit fontScale="92500" lnSpcReduction="10000"/>
          </a:bodyPr>
          <a:lstStyle/>
          <a:p>
            <a:pPr algn="just"/>
            <a:r>
              <a:rPr lang="es-ES_tradnl" dirty="0" smtClean="0"/>
              <a:t> </a:t>
            </a:r>
            <a:r>
              <a:rPr lang="es-ES_tradnl" dirty="0" smtClean="0">
                <a:latin typeface="Candara" pitchFamily="34" charset="0"/>
              </a:rPr>
              <a:t>Se apoyo a la maquiladora LEVITON en la Feria de la Salud que realizaron, apoyando con un modulo de información para dar a conocer los distintos tipos de apoyos que maneja el DIF Municipal en coordinación con el DIF Estatal y otras dependencias.</a:t>
            </a:r>
          </a:p>
          <a:p>
            <a:pPr algn="just"/>
            <a:r>
              <a:rPr lang="es-ES_tradnl" dirty="0" smtClean="0">
                <a:latin typeface="Candara" pitchFamily="34" charset="0"/>
              </a:rPr>
              <a:t> Se clausuro la capacitación del Programa de Comunidades Diferentes, en el ejido las Glorias acompañados por la Dra. Mata y parte de su equipo, en donde las mujeres que habitan ahí, nos mostraron lo aprendido a lo largo del curso. </a:t>
            </a:r>
          </a:p>
        </p:txBody>
      </p:sp>
    </p:spTree>
    <p:extLst>
      <p:ext uri="{BB962C8B-B14F-4D97-AF65-F5344CB8AC3E}">
        <p14:creationId xmlns="" xmlns:p14="http://schemas.microsoft.com/office/powerpoint/2010/main" val="3005472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620688"/>
            <a:ext cx="7498080" cy="5627712"/>
          </a:xfrm>
        </p:spPr>
        <p:txBody>
          <a:bodyPr>
            <a:normAutofit fontScale="92500" lnSpcReduction="10000"/>
          </a:bodyPr>
          <a:lstStyle/>
          <a:p>
            <a:pPr algn="just"/>
            <a:r>
              <a:rPr lang="es-ES_tradnl" dirty="0" smtClean="0">
                <a:latin typeface="Candara" pitchFamily="34" charset="0"/>
              </a:rPr>
              <a:t> Se ha realizado la remodelación de las instalaciones del DIF para brindar un mejor servicio y una mejor imagen a la población.</a:t>
            </a:r>
          </a:p>
          <a:p>
            <a:pPr algn="just"/>
            <a:r>
              <a:rPr lang="es-ES_tradnl" dirty="0">
                <a:latin typeface="Candara" pitchFamily="34" charset="0"/>
              </a:rPr>
              <a:t> </a:t>
            </a:r>
            <a:r>
              <a:rPr lang="es-ES_tradnl" dirty="0" smtClean="0">
                <a:latin typeface="Candara" pitchFamily="34" charset="0"/>
              </a:rPr>
              <a:t>Todo esto es lo que se ha venido realizando en estos 100 días de trabajo en  la administración 2013-2016, en las instalaciones del DIF presidido por la Dra. Mata.  Asegurando que este año será mejor que el pasado, debido a que se trabajara mas para el beneficio de nuestra población, a través de la gestión de programas que ayuden a la integración familiar y a tener una vida mas amena.</a:t>
            </a:r>
            <a:endParaRPr lang="es-MX" dirty="0">
              <a:latin typeface="Candara" pitchFamily="34" charset="0"/>
            </a:endParaRPr>
          </a:p>
        </p:txBody>
      </p:sp>
    </p:spTree>
    <p:extLst>
      <p:ext uri="{BB962C8B-B14F-4D97-AF65-F5344CB8AC3E}">
        <p14:creationId xmlns="" xmlns:p14="http://schemas.microsoft.com/office/powerpoint/2010/main" val="1620830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31848" y="707136"/>
            <a:ext cx="4540352" cy="4377885"/>
          </a:xfrm>
          <a:prstGeom prst="rect">
            <a:avLst/>
          </a:prstGeom>
        </p:spPr>
      </p:pic>
      <p:pic>
        <p:nvPicPr>
          <p:cNvPr id="5" name="4 Imagen"/>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660232" y="3861048"/>
            <a:ext cx="2483768" cy="2938473"/>
          </a:xfrm>
          <a:prstGeom prst="rect">
            <a:avLst/>
          </a:prstGeom>
          <a:ln>
            <a:noFill/>
          </a:ln>
          <a:effectLst>
            <a:softEdge rad="112500"/>
          </a:effectLst>
        </p:spPr>
      </p:pic>
    </p:spTree>
    <p:extLst>
      <p:ext uri="{BB962C8B-B14F-4D97-AF65-F5344CB8AC3E}">
        <p14:creationId xmlns="" xmlns:p14="http://schemas.microsoft.com/office/powerpoint/2010/main" val="262497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476672"/>
            <a:ext cx="7498080" cy="1143000"/>
          </a:xfrm>
        </p:spPr>
        <p:txBody>
          <a:bodyPr>
            <a:normAutofit fontScale="90000"/>
          </a:bodyPr>
          <a:lstStyle/>
          <a:p>
            <a:r>
              <a:rPr lang="es-ES_tradnl" dirty="0" smtClean="0"/>
              <a:t/>
            </a:r>
            <a:br>
              <a:rPr lang="es-ES_tradnl" dirty="0" smtClean="0"/>
            </a:br>
            <a:endParaRPr lang="es-MX" dirty="0"/>
          </a:p>
        </p:txBody>
      </p:sp>
      <p:sp>
        <p:nvSpPr>
          <p:cNvPr id="3" name="2 Marcador de contenido"/>
          <p:cNvSpPr>
            <a:spLocks noGrp="1"/>
          </p:cNvSpPr>
          <p:nvPr>
            <p:ph idx="1"/>
          </p:nvPr>
        </p:nvSpPr>
        <p:spPr>
          <a:xfrm>
            <a:off x="1435608" y="1340768"/>
            <a:ext cx="7498080" cy="4907632"/>
          </a:xfrm>
        </p:spPr>
        <p:txBody>
          <a:bodyPr/>
          <a:lstStyle/>
          <a:p>
            <a:pPr algn="just"/>
            <a:r>
              <a:rPr lang="es-ES_tradnl" dirty="0" smtClean="0">
                <a:latin typeface="Candara" pitchFamily="34" charset="0"/>
              </a:rPr>
              <a:t> El 10 de octubre del 2013 inicio una nueva etapa para el municipio de Jiménez, ya que fue ese día en el que nuestro actual presidente tomo la nueva administración 2013-2016.</a:t>
            </a:r>
          </a:p>
          <a:p>
            <a:pPr algn="just"/>
            <a:r>
              <a:rPr lang="es-ES_tradnl" dirty="0">
                <a:latin typeface="Candara" pitchFamily="34" charset="0"/>
              </a:rPr>
              <a:t> </a:t>
            </a:r>
            <a:r>
              <a:rPr lang="es-ES_tradnl" dirty="0" smtClean="0">
                <a:latin typeface="Candara" pitchFamily="34" charset="0"/>
              </a:rPr>
              <a:t>Acompañado por su esposa la Dra. Amparo Mata Téllez quien es la Presidenta del Desarrollo Integral de la Familia.</a:t>
            </a:r>
            <a:endParaRPr lang="es-MX" dirty="0">
              <a:latin typeface="Candara" pitchFamily="34" charset="0"/>
            </a:endParaRPr>
          </a:p>
        </p:txBody>
      </p:sp>
    </p:spTree>
    <p:extLst>
      <p:ext uri="{BB962C8B-B14F-4D97-AF65-F5344CB8AC3E}">
        <p14:creationId xmlns="" xmlns:p14="http://schemas.microsoft.com/office/powerpoint/2010/main" val="357615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2420888"/>
            <a:ext cx="7498080" cy="3827512"/>
          </a:xfrm>
        </p:spPr>
        <p:txBody>
          <a:bodyPr/>
          <a:lstStyle/>
          <a:p>
            <a:pPr algn="just"/>
            <a:r>
              <a:rPr lang="es-ES_tradnl" dirty="0" smtClean="0">
                <a:latin typeface="Candara" pitchFamily="34" charset="0"/>
              </a:rPr>
              <a:t>Fue así como inicio el DIF sus funciones, en las cuales ha realizado diversas actividades en beneficio de las personas vulnerables de nuestro municipio.</a:t>
            </a:r>
            <a:endParaRPr lang="es-MX" dirty="0">
              <a:latin typeface="Candara" pitchFamily="34" charset="0"/>
            </a:endParaRPr>
          </a:p>
        </p:txBody>
      </p:sp>
    </p:spTree>
    <p:extLst>
      <p:ext uri="{BB962C8B-B14F-4D97-AF65-F5344CB8AC3E}">
        <p14:creationId xmlns="" xmlns:p14="http://schemas.microsoft.com/office/powerpoint/2010/main" val="163027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Las Actividades mas destacadas han sido:</a:t>
            </a:r>
            <a:endParaRPr lang="es-MX" dirty="0"/>
          </a:p>
        </p:txBody>
      </p:sp>
      <p:sp>
        <p:nvSpPr>
          <p:cNvPr id="3" name="2 Marcador de contenido"/>
          <p:cNvSpPr>
            <a:spLocks noGrp="1"/>
          </p:cNvSpPr>
          <p:nvPr>
            <p:ph idx="1"/>
          </p:nvPr>
        </p:nvSpPr>
        <p:spPr>
          <a:xfrm>
            <a:off x="1435608" y="1447800"/>
            <a:ext cx="7208358" cy="4789512"/>
          </a:xfrm>
        </p:spPr>
        <p:txBody>
          <a:bodyPr>
            <a:normAutofit fontScale="92500" lnSpcReduction="10000"/>
          </a:bodyPr>
          <a:lstStyle/>
          <a:p>
            <a:pPr algn="just"/>
            <a:r>
              <a:rPr lang="es-ES_tradnl" dirty="0" smtClean="0">
                <a:latin typeface="Candara" pitchFamily="34" charset="0"/>
              </a:rPr>
              <a:t> Se ha realizado mes con mes la entrega de dotación de pañales para 20 beneficiaros, así mismo se pidió la ampliación de este apoyo, llevando documentación de posibles candidatos a verse beneficiados por este programa.</a:t>
            </a:r>
          </a:p>
          <a:p>
            <a:pPr algn="just"/>
            <a:r>
              <a:rPr lang="es-ES_tradnl" dirty="0">
                <a:latin typeface="Candara" pitchFamily="34" charset="0"/>
              </a:rPr>
              <a:t> </a:t>
            </a:r>
            <a:r>
              <a:rPr lang="es-ES_tradnl" dirty="0" smtClean="0">
                <a:latin typeface="Candara" pitchFamily="34" charset="0"/>
              </a:rPr>
              <a:t>Se supervisaron las cocinas escolares que reciben desayunos calientes, para verificar que las condiciones de estas sean las adecuadas para su buen funcionamiento.</a:t>
            </a:r>
            <a:endParaRPr lang="es-MX" dirty="0">
              <a:latin typeface="Candara" pitchFamily="34" charset="0"/>
            </a:endParaRPr>
          </a:p>
        </p:txBody>
      </p:sp>
    </p:spTree>
    <p:extLst>
      <p:ext uri="{BB962C8B-B14F-4D97-AF65-F5344CB8AC3E}">
        <p14:creationId xmlns="" xmlns:p14="http://schemas.microsoft.com/office/powerpoint/2010/main" val="1284135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836712"/>
            <a:ext cx="7498080" cy="5735560"/>
          </a:xfrm>
        </p:spPr>
        <p:txBody>
          <a:bodyPr>
            <a:normAutofit fontScale="92500" lnSpcReduction="20000"/>
          </a:bodyPr>
          <a:lstStyle/>
          <a:p>
            <a:pPr algn="just"/>
            <a:r>
              <a:rPr lang="es-ES_tradnl" dirty="0" smtClean="0"/>
              <a:t> </a:t>
            </a:r>
            <a:r>
              <a:rPr lang="es-ES_tradnl" dirty="0" smtClean="0">
                <a:latin typeface="Candara" pitchFamily="34" charset="0"/>
              </a:rPr>
              <a:t>Se asistieron a cursos del DIF Estatal en donde en todos estuvo presente la Dra. Mata con su equipo para que de esta manera se de una mejor atención a nuestra población y sus problemáticas.</a:t>
            </a:r>
          </a:p>
          <a:p>
            <a:pPr algn="just"/>
            <a:r>
              <a:rPr lang="es-ES_tradnl" dirty="0">
                <a:latin typeface="Candara" pitchFamily="34" charset="0"/>
              </a:rPr>
              <a:t> </a:t>
            </a:r>
            <a:r>
              <a:rPr lang="es-ES_tradnl" dirty="0" smtClean="0">
                <a:latin typeface="Candara" pitchFamily="34" charset="0"/>
              </a:rPr>
              <a:t>El 19 de Noviembre se conmemoro el Día Mundial para la prevención del abuso contra los niños, donde se realizo un pequeño desfile con alumnos de diversas instituciones y personal del DIF presidido por la Dra. Mata, en donde mostraron lemas alusivas al tema. Todo esto pensado en brindar un ambiente ameno en el que nuestros niños se puedan desenvolver.</a:t>
            </a:r>
            <a:endParaRPr lang="es-MX" dirty="0">
              <a:latin typeface="Candara" pitchFamily="34" charset="0"/>
            </a:endParaRPr>
          </a:p>
        </p:txBody>
      </p:sp>
    </p:spTree>
    <p:extLst>
      <p:ext uri="{BB962C8B-B14F-4D97-AF65-F5344CB8AC3E}">
        <p14:creationId xmlns="" xmlns:p14="http://schemas.microsoft.com/office/powerpoint/2010/main" val="127871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692696"/>
            <a:ext cx="7498080" cy="5555704"/>
          </a:xfrm>
        </p:spPr>
        <p:txBody>
          <a:bodyPr/>
          <a:lstStyle/>
          <a:p>
            <a:pPr algn="just"/>
            <a:r>
              <a:rPr lang="es-ES_tradnl" dirty="0" smtClean="0"/>
              <a:t> </a:t>
            </a:r>
            <a:r>
              <a:rPr lang="es-ES_tradnl" dirty="0" smtClean="0">
                <a:latin typeface="Candara" pitchFamily="34" charset="0"/>
              </a:rPr>
              <a:t>El 21 de Noviembre se realizo la entrega de dotación de despensas en donde se vieron beneficiadas los siguientes rubros:</a:t>
            </a:r>
          </a:p>
          <a:p>
            <a:pPr algn="just"/>
            <a:endParaRPr lang="es-MX" dirty="0">
              <a:latin typeface="Candara" pitchFamily="34" charset="0"/>
            </a:endParaRPr>
          </a:p>
        </p:txBody>
      </p:sp>
      <p:graphicFrame>
        <p:nvGraphicFramePr>
          <p:cNvPr id="4" name="3 Tabla"/>
          <p:cNvGraphicFramePr>
            <a:graphicFrameLocks noGrp="1"/>
          </p:cNvGraphicFramePr>
          <p:nvPr>
            <p:extLst>
              <p:ext uri="{D42A27DB-BD31-4B8C-83A1-F6EECF244321}">
                <p14:modId xmlns="" xmlns:p14="http://schemas.microsoft.com/office/powerpoint/2010/main" val="1695324648"/>
              </p:ext>
            </p:extLst>
          </p:nvPr>
        </p:nvGraphicFramePr>
        <p:xfrm>
          <a:off x="1907704" y="2564904"/>
          <a:ext cx="6624736" cy="3905436"/>
        </p:xfrm>
        <a:graphic>
          <a:graphicData uri="http://schemas.openxmlformats.org/drawingml/2006/table">
            <a:tbl>
              <a:tblPr firstRow="1" bandRow="1">
                <a:tableStyleId>{85BE263C-DBD7-4A20-BB59-AAB30ACAA65A}</a:tableStyleId>
              </a:tblPr>
              <a:tblGrid>
                <a:gridCol w="3312368"/>
                <a:gridCol w="3312368"/>
              </a:tblGrid>
              <a:tr h="478852">
                <a:tc>
                  <a:txBody>
                    <a:bodyPr/>
                    <a:lstStyle/>
                    <a:p>
                      <a:r>
                        <a:rPr lang="es-ES_tradnl" sz="2400" dirty="0" smtClean="0">
                          <a:latin typeface="Candara" pitchFamily="34" charset="0"/>
                        </a:rPr>
                        <a:t>TIPO</a:t>
                      </a:r>
                      <a:r>
                        <a:rPr lang="es-ES_tradnl" sz="2400" baseline="0" dirty="0" smtClean="0">
                          <a:latin typeface="Candara" pitchFamily="34" charset="0"/>
                        </a:rPr>
                        <a:t> DE APOYO</a:t>
                      </a:r>
                      <a:endParaRPr lang="es-MX" sz="2400" dirty="0">
                        <a:latin typeface="Candara" pitchFamily="34" charset="0"/>
                      </a:endParaRPr>
                    </a:p>
                  </a:txBody>
                  <a:tcPr/>
                </a:tc>
                <a:tc>
                  <a:txBody>
                    <a:bodyPr/>
                    <a:lstStyle/>
                    <a:p>
                      <a:r>
                        <a:rPr lang="es-ES_tradnl" sz="2400" dirty="0" smtClean="0">
                          <a:latin typeface="Candara" pitchFamily="34" charset="0"/>
                        </a:rPr>
                        <a:t>ENTREGADOS</a:t>
                      </a:r>
                      <a:endParaRPr lang="es-MX" sz="2400" dirty="0">
                        <a:latin typeface="Candara" pitchFamily="34" charset="0"/>
                      </a:endParaRPr>
                    </a:p>
                  </a:txBody>
                  <a:tcPr/>
                </a:tc>
              </a:tr>
              <a:tr h="478852">
                <a:tc>
                  <a:txBody>
                    <a:bodyPr/>
                    <a:lstStyle/>
                    <a:p>
                      <a:r>
                        <a:rPr lang="es-ES_tradnl" sz="2400" dirty="0" smtClean="0">
                          <a:latin typeface="Candara" pitchFamily="34" charset="0"/>
                        </a:rPr>
                        <a:t>Adulto Mayor</a:t>
                      </a:r>
                      <a:r>
                        <a:rPr lang="es-ES_tradnl" sz="2400" baseline="0" dirty="0" smtClean="0">
                          <a:latin typeface="Candara" pitchFamily="34" charset="0"/>
                        </a:rPr>
                        <a:t> y Discapacitados</a:t>
                      </a:r>
                      <a:endParaRPr lang="es-MX" sz="2400" dirty="0">
                        <a:latin typeface="Candara" pitchFamily="34" charset="0"/>
                      </a:endParaRPr>
                    </a:p>
                  </a:txBody>
                  <a:tcPr/>
                </a:tc>
                <a:tc>
                  <a:txBody>
                    <a:bodyPr/>
                    <a:lstStyle/>
                    <a:p>
                      <a:pPr algn="ctr"/>
                      <a:r>
                        <a:rPr lang="es-ES_tradnl" sz="2400" b="1" dirty="0" smtClean="0">
                          <a:latin typeface="Candara" pitchFamily="34" charset="0"/>
                        </a:rPr>
                        <a:t>240</a:t>
                      </a:r>
                      <a:endParaRPr lang="es-MX" sz="2400" b="1" dirty="0">
                        <a:latin typeface="Candara" pitchFamily="34" charset="0"/>
                      </a:endParaRPr>
                    </a:p>
                  </a:txBody>
                  <a:tcPr/>
                </a:tc>
              </a:tr>
              <a:tr h="478852">
                <a:tc>
                  <a:txBody>
                    <a:bodyPr/>
                    <a:lstStyle/>
                    <a:p>
                      <a:r>
                        <a:rPr lang="es-ES_tradnl" sz="2400" dirty="0" smtClean="0">
                          <a:latin typeface="Candara" pitchFamily="34" charset="0"/>
                        </a:rPr>
                        <a:t>Mujeres Embarazadas</a:t>
                      </a:r>
                      <a:endParaRPr lang="es-MX" sz="2400" dirty="0">
                        <a:latin typeface="Candara" pitchFamily="34" charset="0"/>
                      </a:endParaRPr>
                    </a:p>
                  </a:txBody>
                  <a:tcPr/>
                </a:tc>
                <a:tc>
                  <a:txBody>
                    <a:bodyPr/>
                    <a:lstStyle/>
                    <a:p>
                      <a:pPr algn="ctr"/>
                      <a:r>
                        <a:rPr lang="es-ES_tradnl" sz="2400" b="1" dirty="0" smtClean="0">
                          <a:latin typeface="Candara" pitchFamily="34" charset="0"/>
                        </a:rPr>
                        <a:t>30</a:t>
                      </a:r>
                      <a:endParaRPr lang="es-MX" sz="2400" b="1" dirty="0">
                        <a:latin typeface="Candara" pitchFamily="34" charset="0"/>
                      </a:endParaRPr>
                    </a:p>
                  </a:txBody>
                  <a:tcPr/>
                </a:tc>
              </a:tr>
              <a:tr h="478852">
                <a:tc>
                  <a:txBody>
                    <a:bodyPr/>
                    <a:lstStyle/>
                    <a:p>
                      <a:r>
                        <a:rPr lang="es-ES_tradnl" sz="2400" dirty="0" smtClean="0">
                          <a:latin typeface="Candara" pitchFamily="34" charset="0"/>
                        </a:rPr>
                        <a:t>Niños Menores</a:t>
                      </a:r>
                      <a:r>
                        <a:rPr lang="es-ES_tradnl" sz="2400" baseline="0" dirty="0" smtClean="0">
                          <a:latin typeface="Candara" pitchFamily="34" charset="0"/>
                        </a:rPr>
                        <a:t> de 5 años</a:t>
                      </a:r>
                      <a:endParaRPr lang="es-MX" sz="2400" dirty="0">
                        <a:latin typeface="Candara" pitchFamily="34" charset="0"/>
                      </a:endParaRPr>
                    </a:p>
                  </a:txBody>
                  <a:tcPr/>
                </a:tc>
                <a:tc>
                  <a:txBody>
                    <a:bodyPr/>
                    <a:lstStyle/>
                    <a:p>
                      <a:pPr algn="ctr"/>
                      <a:r>
                        <a:rPr lang="es-ES_tradnl" sz="2400" b="1" dirty="0" smtClean="0">
                          <a:latin typeface="Candara" pitchFamily="34" charset="0"/>
                        </a:rPr>
                        <a:t>18</a:t>
                      </a:r>
                      <a:endParaRPr lang="es-MX" sz="2400" b="1" dirty="0">
                        <a:latin typeface="Candara" pitchFamily="34" charset="0"/>
                      </a:endParaRPr>
                    </a:p>
                  </a:txBody>
                  <a:tcPr/>
                </a:tc>
              </a:tr>
              <a:tr h="478852">
                <a:tc>
                  <a:txBody>
                    <a:bodyPr/>
                    <a:lstStyle/>
                    <a:p>
                      <a:r>
                        <a:rPr lang="es-ES_tradnl" sz="2400" dirty="0" smtClean="0">
                          <a:latin typeface="Candara" pitchFamily="34" charset="0"/>
                        </a:rPr>
                        <a:t>Desayunos Calientes</a:t>
                      </a:r>
                      <a:endParaRPr lang="es-MX" sz="2400" dirty="0">
                        <a:latin typeface="Candara" pitchFamily="34" charset="0"/>
                      </a:endParaRPr>
                    </a:p>
                  </a:txBody>
                  <a:tcPr/>
                </a:tc>
                <a:tc>
                  <a:txBody>
                    <a:bodyPr/>
                    <a:lstStyle/>
                    <a:p>
                      <a:pPr algn="ctr"/>
                      <a:r>
                        <a:rPr lang="es-ES_tradnl" sz="2400" b="1" dirty="0" smtClean="0">
                          <a:latin typeface="Candara" pitchFamily="34" charset="0"/>
                        </a:rPr>
                        <a:t>8 Escuelas</a:t>
                      </a:r>
                      <a:endParaRPr lang="es-MX" sz="2400" b="1" dirty="0">
                        <a:latin typeface="Candara" pitchFamily="34" charset="0"/>
                      </a:endParaRPr>
                    </a:p>
                  </a:txBody>
                  <a:tcPr/>
                </a:tc>
              </a:tr>
              <a:tr h="478852">
                <a:tc>
                  <a:txBody>
                    <a:bodyPr/>
                    <a:lstStyle/>
                    <a:p>
                      <a:r>
                        <a:rPr lang="es-ES_tradnl" sz="2400" dirty="0" smtClean="0">
                          <a:latin typeface="Candara" pitchFamily="34" charset="0"/>
                        </a:rPr>
                        <a:t>Desayunos</a:t>
                      </a:r>
                      <a:r>
                        <a:rPr lang="es-ES_tradnl" sz="2400" baseline="0" dirty="0" smtClean="0">
                          <a:latin typeface="Candara" pitchFamily="34" charset="0"/>
                        </a:rPr>
                        <a:t> Fríos</a:t>
                      </a:r>
                      <a:endParaRPr lang="es-MX" sz="2400" dirty="0">
                        <a:latin typeface="Candara" pitchFamily="34" charset="0"/>
                      </a:endParaRPr>
                    </a:p>
                  </a:txBody>
                  <a:tcPr/>
                </a:tc>
                <a:tc>
                  <a:txBody>
                    <a:bodyPr/>
                    <a:lstStyle/>
                    <a:p>
                      <a:pPr algn="ctr"/>
                      <a:r>
                        <a:rPr lang="es-ES_tradnl" sz="2400" b="1" dirty="0" smtClean="0">
                          <a:latin typeface="Candara" pitchFamily="34" charset="0"/>
                        </a:rPr>
                        <a:t>32 Escuelas</a:t>
                      </a:r>
                      <a:r>
                        <a:rPr lang="es-ES_tradnl" sz="2400" b="1" baseline="0" dirty="0" smtClean="0">
                          <a:latin typeface="Candara" pitchFamily="34" charset="0"/>
                        </a:rPr>
                        <a:t> y 600 para población abierta</a:t>
                      </a:r>
                      <a:endParaRPr lang="es-MX" sz="2400" b="1" dirty="0">
                        <a:latin typeface="Candara" pitchFamily="34" charset="0"/>
                      </a:endParaRPr>
                    </a:p>
                  </a:txBody>
                  <a:tcPr/>
                </a:tc>
              </a:tr>
            </a:tbl>
          </a:graphicData>
        </a:graphic>
      </p:graphicFrame>
    </p:spTree>
    <p:extLst>
      <p:ext uri="{BB962C8B-B14F-4D97-AF65-F5344CB8AC3E}">
        <p14:creationId xmlns="" xmlns:p14="http://schemas.microsoft.com/office/powerpoint/2010/main" val="1036835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714356"/>
            <a:ext cx="7498080" cy="5534044"/>
          </a:xfrm>
        </p:spPr>
        <p:txBody>
          <a:bodyPr>
            <a:normAutofit fontScale="92500" lnSpcReduction="10000"/>
          </a:bodyPr>
          <a:lstStyle/>
          <a:p>
            <a:pPr algn="just"/>
            <a:r>
              <a:rPr lang="es-ES_tradnl" dirty="0" smtClean="0"/>
              <a:t> </a:t>
            </a:r>
            <a:r>
              <a:rPr lang="es-ES_tradnl" dirty="0" smtClean="0">
                <a:latin typeface="Candara" pitchFamily="34" charset="0"/>
              </a:rPr>
              <a:t>Día  a día se a habilitado el comedor comunitario del DIF en el cual se ven beneficiados alrededor de 10 a 15 personas diarias, entre adulto mayor, foráneos, indigentes o personas de escasos recursos.</a:t>
            </a:r>
          </a:p>
          <a:p>
            <a:pPr algn="just"/>
            <a:r>
              <a:rPr lang="es-ES_tradnl" dirty="0">
                <a:latin typeface="Candara" pitchFamily="34" charset="0"/>
              </a:rPr>
              <a:t> </a:t>
            </a:r>
            <a:r>
              <a:rPr lang="es-ES_tradnl" dirty="0" smtClean="0">
                <a:latin typeface="Candara" pitchFamily="34" charset="0"/>
              </a:rPr>
              <a:t>Se planearon las posadas en los ejidos y comunidades pertenecientes al municipio en las cuales se les hizo entrega de dulces, 23 piñatas, se rifaron 196 balones y 40 bicicletas para entregar a nuestros niños. Las comunidades visitadas fueron las siguientes:</a:t>
            </a:r>
            <a:endParaRPr lang="es-MX" dirty="0">
              <a:latin typeface="Candara" pitchFamily="34" charset="0"/>
            </a:endParaRPr>
          </a:p>
        </p:txBody>
      </p:sp>
    </p:spTree>
    <p:extLst>
      <p:ext uri="{BB962C8B-B14F-4D97-AF65-F5344CB8AC3E}">
        <p14:creationId xmlns="" xmlns:p14="http://schemas.microsoft.com/office/powerpoint/2010/main" val="3991480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 xmlns:p14="http://schemas.microsoft.com/office/powerpoint/2010/main" val="192877636"/>
              </p:ext>
            </p:extLst>
          </p:nvPr>
        </p:nvGraphicFramePr>
        <p:xfrm>
          <a:off x="1403648" y="404671"/>
          <a:ext cx="6624736" cy="6275023"/>
        </p:xfrm>
        <a:graphic>
          <a:graphicData uri="http://schemas.openxmlformats.org/drawingml/2006/table">
            <a:tbl>
              <a:tblPr>
                <a:tableStyleId>{8A107856-5554-42FB-B03E-39F5DBC370BA}</a:tableStyleId>
              </a:tblPr>
              <a:tblGrid>
                <a:gridCol w="4248149"/>
                <a:gridCol w="2376587"/>
              </a:tblGrid>
              <a:tr h="260486">
                <a:tc>
                  <a:txBody>
                    <a:bodyPr/>
                    <a:lstStyle/>
                    <a:p>
                      <a:pPr algn="ctr" fontAlgn="b"/>
                      <a:r>
                        <a:rPr lang="es-MX" sz="1600" b="1" u="none" strike="noStrike" dirty="0">
                          <a:effectLst/>
                          <a:latin typeface="Arial" pitchFamily="34" charset="0"/>
                          <a:cs typeface="Arial" pitchFamily="34" charset="0"/>
                        </a:rPr>
                        <a:t>COMUNIDAD</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NIÑOS</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a:effectLst/>
                          <a:latin typeface="Arial" pitchFamily="34" charset="0"/>
                          <a:cs typeface="Arial" pitchFamily="34" charset="0"/>
                        </a:rPr>
                        <a:t>Carrillo</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100</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a:effectLst/>
                          <a:latin typeface="Arial" pitchFamily="34" charset="0"/>
                          <a:cs typeface="Arial" pitchFamily="34" charset="0"/>
                        </a:rPr>
                        <a:t>Glorias</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70</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a:effectLst/>
                          <a:latin typeface="Arial" pitchFamily="34" charset="0"/>
                          <a:cs typeface="Arial" pitchFamily="34" charset="0"/>
                        </a:rPr>
                        <a:t>Glorias 2</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15</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smtClean="0">
                          <a:effectLst/>
                          <a:latin typeface="Arial" pitchFamily="34" charset="0"/>
                          <a:cs typeface="Arial" pitchFamily="34" charset="0"/>
                        </a:rPr>
                        <a:t>Escalón</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150</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smtClean="0">
                          <a:effectLst/>
                          <a:latin typeface="Arial" pitchFamily="34" charset="0"/>
                          <a:cs typeface="Arial" pitchFamily="34" charset="0"/>
                        </a:rPr>
                        <a:t>Héroes</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100</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a:effectLst/>
                          <a:latin typeface="Arial" pitchFamily="34" charset="0"/>
                          <a:cs typeface="Arial" pitchFamily="34" charset="0"/>
                        </a:rPr>
                        <a:t>Tierra Blanca</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60</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a:effectLst/>
                          <a:latin typeface="Arial" pitchFamily="34" charset="0"/>
                          <a:cs typeface="Arial" pitchFamily="34" charset="0"/>
                        </a:rPr>
                        <a:t>California</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100</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a:effectLst/>
                          <a:latin typeface="Arial" pitchFamily="34" charset="0"/>
                          <a:cs typeface="Arial" pitchFamily="34" charset="0"/>
                        </a:rPr>
                        <a:t>Miguel Hidalgo</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30</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a:effectLst/>
                          <a:latin typeface="Arial" pitchFamily="34" charset="0"/>
                          <a:cs typeface="Arial" pitchFamily="34" charset="0"/>
                        </a:rPr>
                        <a:t>Torreoncitos y Molino</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150</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a:effectLst/>
                          <a:latin typeface="Arial" pitchFamily="34" charset="0"/>
                          <a:cs typeface="Arial" pitchFamily="34" charset="0"/>
                        </a:rPr>
                        <a:t>Lote 8</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60</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a:effectLst/>
                          <a:latin typeface="Arial" pitchFamily="34" charset="0"/>
                          <a:cs typeface="Arial" pitchFamily="34" charset="0"/>
                        </a:rPr>
                        <a:t>Independencia</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10</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smtClean="0">
                          <a:effectLst/>
                          <a:latin typeface="Arial" pitchFamily="34" charset="0"/>
                          <a:cs typeface="Arial" pitchFamily="34" charset="0"/>
                        </a:rPr>
                        <a:t>Nvo. </a:t>
                      </a:r>
                      <a:r>
                        <a:rPr lang="es-MX" sz="1600" b="1" u="none" strike="noStrike" dirty="0">
                          <a:effectLst/>
                          <a:latin typeface="Arial" pitchFamily="34" charset="0"/>
                          <a:cs typeface="Arial" pitchFamily="34" charset="0"/>
                        </a:rPr>
                        <a:t>Saucillo</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120</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a:effectLst/>
                          <a:latin typeface="Arial" pitchFamily="34" charset="0"/>
                          <a:cs typeface="Arial" pitchFamily="34" charset="0"/>
                        </a:rPr>
                        <a:t>Miramontes</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100</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a:effectLst/>
                          <a:latin typeface="Arial" pitchFamily="34" charset="0"/>
                          <a:cs typeface="Arial" pitchFamily="34" charset="0"/>
                        </a:rPr>
                        <a:t>Nvo. Tampico</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80</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smtClean="0">
                          <a:effectLst/>
                          <a:latin typeface="Arial" pitchFamily="34" charset="0"/>
                          <a:cs typeface="Arial" pitchFamily="34" charset="0"/>
                        </a:rPr>
                        <a:t>Águila </a:t>
                      </a:r>
                      <a:r>
                        <a:rPr lang="es-MX" sz="1600" b="1" u="none" strike="noStrike" dirty="0">
                          <a:effectLst/>
                          <a:latin typeface="Arial" pitchFamily="34" charset="0"/>
                          <a:cs typeface="Arial" pitchFamily="34" charset="0"/>
                        </a:rPr>
                        <a:t>80</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80</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a:effectLst/>
                          <a:latin typeface="Arial" pitchFamily="34" charset="0"/>
                          <a:cs typeface="Arial" pitchFamily="34" charset="0"/>
                        </a:rPr>
                        <a:t>Zaragoza</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150</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a:effectLst/>
                          <a:latin typeface="Arial" pitchFamily="34" charset="0"/>
                          <a:cs typeface="Arial" pitchFamily="34" charset="0"/>
                        </a:rPr>
                        <a:t>San Felipe</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80</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a:effectLst/>
                          <a:latin typeface="Arial" pitchFamily="34" charset="0"/>
                          <a:cs typeface="Arial" pitchFamily="34" charset="0"/>
                        </a:rPr>
                        <a:t>San </a:t>
                      </a:r>
                      <a:r>
                        <a:rPr lang="es-MX" sz="1600" b="1" u="none" strike="noStrike" dirty="0" smtClean="0">
                          <a:effectLst/>
                          <a:latin typeface="Arial" pitchFamily="34" charset="0"/>
                          <a:cs typeface="Arial" pitchFamily="34" charset="0"/>
                        </a:rPr>
                        <a:t>Luis</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30</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a:effectLst/>
                          <a:latin typeface="Arial" pitchFamily="34" charset="0"/>
                          <a:cs typeface="Arial" pitchFamily="34" charset="0"/>
                        </a:rPr>
                        <a:t>Hacienda</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150</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a:effectLst/>
                          <a:latin typeface="Arial" pitchFamily="34" charset="0"/>
                          <a:cs typeface="Arial" pitchFamily="34" charset="0"/>
                        </a:rPr>
                        <a:t>Triunfo</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60</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73510">
                <a:tc>
                  <a:txBody>
                    <a:bodyPr/>
                    <a:lstStyle/>
                    <a:p>
                      <a:pPr algn="l" fontAlgn="b"/>
                      <a:r>
                        <a:rPr lang="es-MX" sz="1600" b="1" u="none" strike="noStrike" dirty="0">
                          <a:effectLst/>
                          <a:latin typeface="Arial" pitchFamily="34" charset="0"/>
                          <a:cs typeface="Arial" pitchFamily="34" charset="0"/>
                        </a:rPr>
                        <a:t>Playas </a:t>
                      </a:r>
                      <a:r>
                        <a:rPr lang="es-MX" sz="1800" b="1" u="none" strike="noStrike" dirty="0" smtClean="0">
                          <a:effectLst/>
                          <a:latin typeface="Arial" pitchFamily="34" charset="0"/>
                          <a:cs typeface="Arial" pitchFamily="34" charset="0"/>
                        </a:rPr>
                        <a:t>(Jacobo)</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30</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a:effectLst/>
                          <a:latin typeface="Arial" pitchFamily="34" charset="0"/>
                          <a:cs typeface="Arial" pitchFamily="34" charset="0"/>
                        </a:rPr>
                        <a:t>Predio</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35</a:t>
                      </a:r>
                      <a:endParaRPr lang="es-MX" sz="1600" b="1" i="0" u="none" strike="noStrike" dirty="0">
                        <a:solidFill>
                          <a:srgbClr val="000000"/>
                        </a:solidFill>
                        <a:effectLst/>
                        <a:latin typeface="Arial" pitchFamily="34" charset="0"/>
                        <a:cs typeface="Arial" pitchFamily="34" charset="0"/>
                      </a:endParaRPr>
                    </a:p>
                  </a:txBody>
                  <a:tcPr marL="9525" marR="9525" marT="9525" marB="0" anchor="b"/>
                </a:tc>
              </a:tr>
              <a:tr h="260486">
                <a:tc>
                  <a:txBody>
                    <a:bodyPr/>
                    <a:lstStyle/>
                    <a:p>
                      <a:pPr algn="l" fontAlgn="b"/>
                      <a:r>
                        <a:rPr lang="es-MX" sz="1600" b="1" u="none" strike="noStrike" dirty="0">
                          <a:effectLst/>
                          <a:latin typeface="Arial" pitchFamily="34" charset="0"/>
                          <a:cs typeface="Arial" pitchFamily="34" charset="0"/>
                        </a:rPr>
                        <a:t>total</a:t>
                      </a:r>
                      <a:endParaRPr lang="es-MX" sz="1600" b="1" i="0" u="none" strike="noStrike" dirty="0">
                        <a:solidFill>
                          <a:srgbClr val="FF0000"/>
                        </a:solidFill>
                        <a:effectLst/>
                        <a:latin typeface="Arial" pitchFamily="34" charset="0"/>
                        <a:cs typeface="Arial" pitchFamily="34" charset="0"/>
                      </a:endParaRPr>
                    </a:p>
                  </a:txBody>
                  <a:tcPr marL="9525" marR="9525" marT="9525" marB="0" anchor="b"/>
                </a:tc>
                <a:tc>
                  <a:txBody>
                    <a:bodyPr/>
                    <a:lstStyle/>
                    <a:p>
                      <a:pPr algn="ctr" fontAlgn="b"/>
                      <a:r>
                        <a:rPr lang="es-MX" sz="1600" b="1" u="none" strike="noStrike" dirty="0">
                          <a:effectLst/>
                          <a:latin typeface="Arial" pitchFamily="34" charset="0"/>
                          <a:cs typeface="Arial" pitchFamily="34" charset="0"/>
                        </a:rPr>
                        <a:t>1760</a:t>
                      </a:r>
                      <a:endParaRPr lang="es-MX" sz="1600" b="1" i="0" u="none" strike="noStrike" dirty="0">
                        <a:solidFill>
                          <a:srgbClr val="FF0000"/>
                        </a:solidFill>
                        <a:effectLst/>
                        <a:latin typeface="Arial" pitchFamily="34" charset="0"/>
                        <a:cs typeface="Arial" pitchFamily="34" charset="0"/>
                      </a:endParaRPr>
                    </a:p>
                  </a:txBody>
                  <a:tcPr marL="9525" marR="9525" marT="9525" marB="0" anchor="b"/>
                </a:tc>
              </a:tr>
            </a:tbl>
          </a:graphicData>
        </a:graphic>
      </p:graphicFrame>
    </p:spTree>
    <p:extLst>
      <p:ext uri="{BB962C8B-B14F-4D97-AF65-F5344CB8AC3E}">
        <p14:creationId xmlns="" xmlns:p14="http://schemas.microsoft.com/office/powerpoint/2010/main" val="967743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620688"/>
            <a:ext cx="7279796" cy="5627712"/>
          </a:xfrm>
        </p:spPr>
        <p:txBody>
          <a:bodyPr>
            <a:normAutofit fontScale="85000" lnSpcReduction="10000"/>
          </a:bodyPr>
          <a:lstStyle/>
          <a:p>
            <a:pPr algn="just"/>
            <a:r>
              <a:rPr lang="es-ES_tradnl" dirty="0" smtClean="0"/>
              <a:t> </a:t>
            </a:r>
            <a:r>
              <a:rPr lang="es-ES_tradnl" dirty="0" smtClean="0">
                <a:latin typeface="Candara" pitchFamily="34" charset="0"/>
                <a:cs typeface="Arial" pitchFamily="34" charset="0"/>
              </a:rPr>
              <a:t>Así mismo se realizo la posada para los niños del municipio organizado por la Dra. Amparo Mata y su equipo, en donde se hizo entrega de igual manera de dulces, 326 balones y 40 bicicletas. En dicho evento se realizaron obras de teatro, villancicos y bailables alusivos a la temporada navideña.</a:t>
            </a:r>
          </a:p>
          <a:p>
            <a:pPr algn="just"/>
            <a:r>
              <a:rPr lang="es-ES_tradnl" dirty="0">
                <a:latin typeface="Candara" pitchFamily="34" charset="0"/>
                <a:cs typeface="Arial" pitchFamily="34" charset="0"/>
              </a:rPr>
              <a:t> </a:t>
            </a:r>
            <a:r>
              <a:rPr lang="es-ES_tradnl" dirty="0" smtClean="0">
                <a:latin typeface="Candara" pitchFamily="34" charset="0"/>
                <a:cs typeface="Arial" pitchFamily="34" charset="0"/>
              </a:rPr>
              <a:t>Se llevo a cabo el modulo para la credencialización de personas con discapacidad en la cual se entregaron 100 credenciales. A su vez el DIF continua recabando papelería para tramitarles su credencial a quienes no alcanzaron el modulo.</a:t>
            </a:r>
            <a:endParaRPr lang="es-MX" dirty="0">
              <a:latin typeface="Candara" pitchFamily="34" charset="0"/>
              <a:cs typeface="Arial" pitchFamily="34" charset="0"/>
            </a:endParaRPr>
          </a:p>
        </p:txBody>
      </p:sp>
    </p:spTree>
    <p:extLst>
      <p:ext uri="{BB962C8B-B14F-4D97-AF65-F5344CB8AC3E}">
        <p14:creationId xmlns="" xmlns:p14="http://schemas.microsoft.com/office/powerpoint/2010/main" val="35407837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131</TotalTime>
  <Words>1232</Words>
  <Application>Microsoft Office PowerPoint</Application>
  <PresentationFormat>Presentación en pantalla (4:3)</PresentationFormat>
  <Paragraphs>110</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Solsticio</vt:lpstr>
      <vt:lpstr>100 DIAS DE TRABAJO</vt:lpstr>
      <vt:lpstr> </vt:lpstr>
      <vt:lpstr>Diapositiva 3</vt:lpstr>
      <vt:lpstr>Las Actividades mas destacadas han sido:</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 DIAS DE TRABAJO</dc:title>
  <dc:creator>Martinez Mata</dc:creator>
  <cp:lastModifiedBy>Lepton</cp:lastModifiedBy>
  <cp:revision>14</cp:revision>
  <dcterms:created xsi:type="dcterms:W3CDTF">2014-01-22T03:41:00Z</dcterms:created>
  <dcterms:modified xsi:type="dcterms:W3CDTF">2014-01-22T08:51:16Z</dcterms:modified>
</cp:coreProperties>
</file>